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7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93" r:id="rId1"/>
    <p:sldMasterId id="2147484011" r:id="rId2"/>
    <p:sldMasterId id="2147484019" r:id="rId3"/>
    <p:sldMasterId id="2147484027" r:id="rId4"/>
    <p:sldMasterId id="2147484035" r:id="rId5"/>
    <p:sldMasterId id="2147484042" r:id="rId6"/>
    <p:sldMasterId id="2147484049" r:id="rId7"/>
    <p:sldMasterId id="2147484057" r:id="rId8"/>
  </p:sldMasterIdLst>
  <p:notesMasterIdLst>
    <p:notesMasterId r:id="rId21"/>
  </p:notesMasterIdLst>
  <p:handoutMasterIdLst>
    <p:handoutMasterId r:id="rId22"/>
  </p:handoutMasterIdLst>
  <p:sldIdLst>
    <p:sldId id="654" r:id="rId9"/>
    <p:sldId id="667" r:id="rId10"/>
    <p:sldId id="665" r:id="rId11"/>
    <p:sldId id="664" r:id="rId12"/>
    <p:sldId id="666" r:id="rId13"/>
    <p:sldId id="655" r:id="rId14"/>
    <p:sldId id="656" r:id="rId15"/>
    <p:sldId id="662" r:id="rId16"/>
    <p:sldId id="668" r:id="rId17"/>
    <p:sldId id="659" r:id="rId18"/>
    <p:sldId id="657" r:id="rId19"/>
    <p:sldId id="663" r:id="rId20"/>
  </p:sldIdLst>
  <p:sldSz cx="9144000" cy="5143500" type="screen16x9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3053" userDrawn="1">
          <p15:clr>
            <a:srgbClr val="A4A3A4"/>
          </p15:clr>
        </p15:guide>
        <p15:guide id="9" pos="5422" userDrawn="1">
          <p15:clr>
            <a:srgbClr val="A4A3A4"/>
          </p15:clr>
        </p15:guide>
        <p15:guide id="10" pos="3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4">
          <p15:clr>
            <a:srgbClr val="A4A3A4"/>
          </p15:clr>
        </p15:guide>
        <p15:guide id="2" pos="509">
          <p15:clr>
            <a:srgbClr val="A4A3A4"/>
          </p15:clr>
        </p15:guide>
        <p15:guide id="3" orient="horz" pos="2912">
          <p15:clr>
            <a:srgbClr val="A4A3A4"/>
          </p15:clr>
        </p15:guide>
        <p15:guide id="4" pos="52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hjoo, Nima" initials="MN" lastIdx="1" clrIdx="0">
    <p:extLst>
      <p:ext uri="{19B8F6BF-5375-455C-9EA6-DF929625EA0E}">
        <p15:presenceInfo xmlns:p15="http://schemas.microsoft.com/office/powerpoint/2012/main" userId="S::nima.mehjoo@1832.ca::ed0a7d4d-3e02-46d2-a327-a242f44149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95"/>
    <a:srgbClr val="000000"/>
    <a:srgbClr val="77B800"/>
    <a:srgbClr val="333333"/>
    <a:srgbClr val="F7F7F7"/>
    <a:srgbClr val="4D4D4F"/>
    <a:srgbClr val="8DC63F"/>
    <a:srgbClr val="00B6DE"/>
    <a:srgbClr val="B2B2B2"/>
    <a:srgbClr val="6C6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88" autoAdjust="0"/>
    <p:restoredTop sz="50000" autoAdjust="0"/>
  </p:normalViewPr>
  <p:slideViewPr>
    <p:cSldViewPr snapToGrid="0" showGuides="1">
      <p:cViewPr varScale="1">
        <p:scale>
          <a:sx n="171" d="100"/>
          <a:sy n="171" d="100"/>
        </p:scale>
        <p:origin x="168" y="232"/>
      </p:cViewPr>
      <p:guideLst>
        <p:guide orient="horz" pos="3053"/>
        <p:guide pos="5422"/>
        <p:guide pos="3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4744" y="832"/>
      </p:cViewPr>
      <p:guideLst>
        <p:guide orient="horz" pos="2864"/>
        <p:guide pos="509"/>
        <p:guide orient="horz" pos="2912"/>
        <p:guide pos="52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commentAuthors" Target="commentAuthor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>
            <a:lvl1pPr algn="l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>
            <a:lvl1pPr algn="r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b" anchorCtr="0" compatLnSpc="1">
            <a:prstTxWarp prst="textNoShape">
              <a:avLst/>
            </a:prstTxWarp>
          </a:bodyPr>
          <a:lstStyle>
            <a:lvl1pPr algn="l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b" anchorCtr="0" compatLnSpc="1">
            <a:prstTxWarp prst="textNoShape">
              <a:avLst/>
            </a:prstTxWarp>
          </a:bodyPr>
          <a:lstStyle>
            <a:lvl1pPr algn="r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9053A4A3-2964-4B60-A31B-22011529F6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61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>
            <a:lvl1pPr algn="l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>
            <a:lvl1pPr algn="r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7988" y="698500"/>
            <a:ext cx="6196012" cy="3484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4177"/>
            <a:ext cx="560832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58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b" anchorCtr="0" compatLnSpc="1">
            <a:prstTxWarp prst="textNoShape">
              <a:avLst/>
            </a:prstTxWarp>
          </a:bodyPr>
          <a:lstStyle>
            <a:lvl1pPr algn="l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3158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b" anchorCtr="0" compatLnSpc="1">
            <a:prstTxWarp prst="textNoShape">
              <a:avLst/>
            </a:prstTxWarp>
          </a:bodyPr>
          <a:lstStyle>
            <a:lvl1pPr algn="r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570567FE-45AC-4961-A142-8305DD4F6E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428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228600" indent="-2270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469900" indent="-2397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698500" indent="-2270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889000" indent="-1889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6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24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5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27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26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14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90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0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681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8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453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213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0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52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69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</p:spTree>
    <p:extLst>
      <p:ext uri="{BB962C8B-B14F-4D97-AF65-F5344CB8AC3E}">
        <p14:creationId xmlns:p14="http://schemas.microsoft.com/office/powerpoint/2010/main" val="4053947346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97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44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98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2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8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0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3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02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02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38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2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85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8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</p:spTree>
    <p:extLst>
      <p:ext uri="{BB962C8B-B14F-4D97-AF65-F5344CB8AC3E}">
        <p14:creationId xmlns:p14="http://schemas.microsoft.com/office/powerpoint/2010/main" val="2789518716"/>
      </p:ext>
    </p:extLst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95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28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85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816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10" name="Rectangle 9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78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812"/>
            <a:ext cx="1621984" cy="468109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12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80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25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4" name="Rectangle 3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68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0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10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88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1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40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76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50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826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32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2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20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1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065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7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261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447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09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436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1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2546597"/>
      </p:ext>
    </p:extLst>
  </p:cSld>
  <p:clrMapOvr>
    <a:masterClrMapping/>
  </p:clrMapOvr>
  <p:transition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7530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705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608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739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437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690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15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 userDrawn="1"/>
        </p:nvSpPr>
        <p:spPr bwMode="gray">
          <a:xfrm>
            <a:off x="457206" y="4931160"/>
            <a:ext cx="1719263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en-US" sz="751" baseline="0" dirty="0">
                <a:solidFill>
                  <a:schemeClr val="accent4"/>
                </a:solidFill>
              </a:rPr>
              <a:t>ADVISOR USE ONLY</a:t>
            </a: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8649907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83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76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48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68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6822106" y="4645053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FOR FINTECH CLASS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4006" r:id="rId2"/>
    <p:sldLayoutId id="2147484008" r:id="rId3"/>
    <p:sldLayoutId id="2147484007" r:id="rId4"/>
    <p:sldLayoutId id="2147483997" r:id="rId5"/>
    <p:sldLayoutId id="214748400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66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418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178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  <p:sldLayoutId id="2147484029" r:id="rId2"/>
    <p:sldLayoutId id="2147484030" r:id="rId3"/>
    <p:sldLayoutId id="2147484031" r:id="rId4"/>
    <p:sldLayoutId id="2147484032" r:id="rId5"/>
    <p:sldLayoutId id="2147484033" r:id="rId6"/>
    <p:sldLayoutId id="214748403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94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85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64" y="1138495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039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026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/>
        </p:nvSpPr>
        <p:spPr>
          <a:xfrm>
            <a:off x="547689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20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3" y="1138430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9171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151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71773" y="2252066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sz="2800" kern="0" baseline="0" dirty="0"/>
              <a:t>Fear Factor – A Tactical Model to make money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04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06D47-0BD2-B047-9261-0A4D838B2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94" y="501250"/>
            <a:ext cx="7296028" cy="419713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0E086E5-6C5F-354B-A05B-473BBDDE4F02}"/>
              </a:ext>
            </a:extLst>
          </p:cNvPr>
          <p:cNvSpPr/>
          <p:nvPr/>
        </p:nvSpPr>
        <p:spPr bwMode="auto">
          <a:xfrm>
            <a:off x="6437971" y="2483005"/>
            <a:ext cx="668805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EE07E11-E4D1-8844-B756-B55DA05D7D26}"/>
              </a:ext>
            </a:extLst>
          </p:cNvPr>
          <p:cNvSpPr/>
          <p:nvPr/>
        </p:nvSpPr>
        <p:spPr bwMode="auto">
          <a:xfrm>
            <a:off x="4259230" y="2483005"/>
            <a:ext cx="639578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E917B5C-DB0D-2841-9E2F-1ED6CA7EF874}"/>
              </a:ext>
            </a:extLst>
          </p:cNvPr>
          <p:cNvSpPr/>
          <p:nvPr/>
        </p:nvSpPr>
        <p:spPr bwMode="auto">
          <a:xfrm>
            <a:off x="1814261" y="2483005"/>
            <a:ext cx="659791" cy="546410"/>
          </a:xfrm>
          <a:prstGeom prst="ellipse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1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95B49BC-7E29-E24E-870E-C2134F00C017}"/>
              </a:ext>
            </a:extLst>
          </p:cNvPr>
          <p:cNvSpPr/>
          <p:nvPr/>
        </p:nvSpPr>
        <p:spPr bwMode="auto">
          <a:xfrm>
            <a:off x="2851006" y="2483005"/>
            <a:ext cx="654316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472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2828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>
                <a:solidFill>
                  <a:schemeClr val="tx1"/>
                </a:solidFill>
              </a:rPr>
              <a:t>Put Strategy (write at VIX 20 or below; buy at 30)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C9A34-4E3B-CF49-B66E-85FE354A4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40" y="1368654"/>
            <a:ext cx="5581418" cy="32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5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57171" y="456897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3476C-BD52-9141-9509-87B8FECED8B5}"/>
              </a:ext>
            </a:extLst>
          </p:cNvPr>
          <p:cNvSpPr txBox="1"/>
          <p:nvPr/>
        </p:nvSpPr>
        <p:spPr>
          <a:xfrm>
            <a:off x="557170" y="1611864"/>
            <a:ext cx="7783942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1)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Hypothesis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: Fed not as strong (impactful) on market as we thought</a:t>
            </a:r>
          </a:p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2)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Sub-hypothesis: 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The 3 macro factors do not have a major impact on stock market – pre or post 2009.</a:t>
            </a:r>
          </a:p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3)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Pivot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: VIX strategy, while not perfect, is useful in establishing exit and entry points in the market. </a:t>
            </a:r>
          </a:p>
        </p:txBody>
      </p:sp>
    </p:spTree>
    <p:extLst>
      <p:ext uri="{BB962C8B-B14F-4D97-AF65-F5344CB8AC3E}">
        <p14:creationId xmlns:p14="http://schemas.microsoft.com/office/powerpoint/2010/main" val="408678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altLang="en-US" kern="0" baseline="0" dirty="0"/>
              <a:t>Searching for an EDGE</a:t>
            </a:r>
            <a:endParaRPr lang="en-CA" kern="0" baseline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AAF0B-71B0-42FC-A567-35F81B0E6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43" y="1258003"/>
            <a:ext cx="4153004" cy="328315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EEB03-F889-D84C-AA5A-65C2169FBCC3}"/>
              </a:ext>
            </a:extLst>
          </p:cNvPr>
          <p:cNvSpPr/>
          <p:nvPr/>
        </p:nvSpPr>
        <p:spPr>
          <a:xfrm>
            <a:off x="1553373" y="4584587"/>
            <a:ext cx="981359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1832 AM LP</a:t>
            </a:r>
          </a:p>
        </p:txBody>
      </p:sp>
    </p:spTree>
    <p:extLst>
      <p:ext uri="{BB962C8B-B14F-4D97-AF65-F5344CB8AC3E}">
        <p14:creationId xmlns:p14="http://schemas.microsoft.com/office/powerpoint/2010/main" val="37163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264F07-A05D-3B4B-866C-08429B4FA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71" y="1287989"/>
            <a:ext cx="5962185" cy="32788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51D06D-BF43-BF4C-801E-B0001736D7F5}"/>
              </a:ext>
            </a:extLst>
          </p:cNvPr>
          <p:cNvSpPr txBox="1"/>
          <p:nvPr/>
        </p:nvSpPr>
        <p:spPr>
          <a:xfrm>
            <a:off x="490654" y="258697"/>
            <a:ext cx="784302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en-US" sz="2250" b="1" kern="0" baseline="0" dirty="0">
                <a:solidFill>
                  <a:schemeClr val="tx1"/>
                </a:solidFill>
                <a:cs typeface="+mj-cs"/>
              </a:rPr>
              <a:t>Most Powerful Person in the U.S.</a:t>
            </a:r>
            <a:endParaRPr lang="en-CA" sz="2250" b="1" kern="0" baseline="0" dirty="0">
              <a:solidFill>
                <a:schemeClr val="tx1"/>
              </a:solidFill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514E15-DCAD-2547-BC4D-AA235ABFD4E6}"/>
              </a:ext>
            </a:extLst>
          </p:cNvPr>
          <p:cNvSpPr/>
          <p:nvPr/>
        </p:nvSpPr>
        <p:spPr>
          <a:xfrm>
            <a:off x="863268" y="4566794"/>
            <a:ext cx="1175322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Associated Press</a:t>
            </a:r>
          </a:p>
        </p:txBody>
      </p:sp>
    </p:spTree>
    <p:extLst>
      <p:ext uri="{BB962C8B-B14F-4D97-AF65-F5344CB8AC3E}">
        <p14:creationId xmlns:p14="http://schemas.microsoft.com/office/powerpoint/2010/main" val="356551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88965" y="410425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altLang="en-US" kern="0" baseline="0" dirty="0">
                <a:solidFill>
                  <a:schemeClr val="tx1"/>
                </a:solidFill>
              </a:rPr>
              <a:t>2</a:t>
            </a:r>
            <a:r>
              <a:rPr lang="en-CA" altLang="en-US" kern="0" baseline="30000" dirty="0">
                <a:solidFill>
                  <a:schemeClr val="tx1"/>
                </a:solidFill>
              </a:rPr>
              <a:t>nd</a:t>
            </a:r>
            <a:r>
              <a:rPr lang="en-CA" altLang="en-US" kern="0" baseline="0" dirty="0">
                <a:solidFill>
                  <a:schemeClr val="tx1"/>
                </a:solidFill>
              </a:rPr>
              <a:t> Most Powerful Person in the U.S.</a:t>
            </a:r>
            <a:endParaRPr lang="en-CA" kern="0" baseline="0" dirty="0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15D27B-8010-E04D-B4C4-8ECA2C352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332" y="1376360"/>
            <a:ext cx="2707625" cy="30692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F6AED0E-D97D-834B-9276-1537BDA9AD09}"/>
              </a:ext>
            </a:extLst>
          </p:cNvPr>
          <p:cNvSpPr/>
          <p:nvPr/>
        </p:nvSpPr>
        <p:spPr>
          <a:xfrm>
            <a:off x="2620824" y="4445620"/>
            <a:ext cx="1146468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Federal Reserve</a:t>
            </a:r>
          </a:p>
        </p:txBody>
      </p:sp>
    </p:spTree>
    <p:extLst>
      <p:ext uri="{BB962C8B-B14F-4D97-AF65-F5344CB8AC3E}">
        <p14:creationId xmlns:p14="http://schemas.microsoft.com/office/powerpoint/2010/main" val="42436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DON’T FIGHT THE FED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10FADE-BF04-4EF8-AE42-C34343E34C05}"/>
              </a:ext>
            </a:extLst>
          </p:cNvPr>
          <p:cNvSpPr txBox="1"/>
          <p:nvPr/>
        </p:nvSpPr>
        <p:spPr>
          <a:xfrm>
            <a:off x="468366" y="4286079"/>
            <a:ext cx="1313180" cy="194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RBC Capital Markets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D31F6-3DD7-854C-A4F8-E1F59E3C6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76" y="1316720"/>
            <a:ext cx="6660995" cy="296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0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GREED IS GOOD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07B50B-2FE8-4468-8822-B53F3BB84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94" y="1263763"/>
            <a:ext cx="7347857" cy="2902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10FADE-BF04-4EF8-AE42-C34343E34C05}"/>
              </a:ext>
            </a:extLst>
          </p:cNvPr>
          <p:cNvSpPr txBox="1"/>
          <p:nvPr/>
        </p:nvSpPr>
        <p:spPr>
          <a:xfrm>
            <a:off x="587311" y="4146668"/>
            <a:ext cx="135005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KingWorldNews.com</a:t>
            </a:r>
          </a:p>
        </p:txBody>
      </p:sp>
    </p:spTree>
    <p:extLst>
      <p:ext uri="{BB962C8B-B14F-4D97-AF65-F5344CB8AC3E}">
        <p14:creationId xmlns:p14="http://schemas.microsoft.com/office/powerpoint/2010/main" val="105082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FEAR IS GOOD – Don’t Fear the Reaper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7D9E5-4278-4F55-B806-A56C64EFC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193" y="1081824"/>
            <a:ext cx="4622460" cy="33968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6A8935-CEE3-4478-BE6C-4823057F8541}"/>
              </a:ext>
            </a:extLst>
          </p:cNvPr>
          <p:cNvSpPr txBox="1"/>
          <p:nvPr/>
        </p:nvSpPr>
        <p:spPr>
          <a:xfrm>
            <a:off x="1943099" y="4443345"/>
            <a:ext cx="1136850" cy="194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Source:@</a:t>
            </a:r>
            <a:r>
              <a:rPr lang="en-CA" dirty="0" err="1">
                <a:solidFill>
                  <a:srgbClr val="333333"/>
                </a:solidFill>
              </a:rPr>
              <a:t>NotTheReapor</a:t>
            </a:r>
            <a:endParaRPr lang="en-CA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5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A4058-66B1-2544-BADA-184FA820D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17" y="1348995"/>
            <a:ext cx="4603438" cy="3303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199F7C-3156-8E4A-AD8C-BB0B0D444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368740"/>
            <a:ext cx="4572001" cy="3284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1A9A2B-0018-F946-B19B-813386DD5572}"/>
              </a:ext>
            </a:extLst>
          </p:cNvPr>
          <p:cNvSpPr txBox="1"/>
          <p:nvPr/>
        </p:nvSpPr>
        <p:spPr>
          <a:xfrm>
            <a:off x="1070517" y="750849"/>
            <a:ext cx="2282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solidFill>
                  <a:srgbClr val="333333"/>
                </a:solidFill>
              </a:rPr>
              <a:t>Pre-2009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BE6D38-4415-9C41-AB09-6D28964305B8}"/>
              </a:ext>
            </a:extLst>
          </p:cNvPr>
          <p:cNvSpPr/>
          <p:nvPr/>
        </p:nvSpPr>
        <p:spPr>
          <a:xfrm>
            <a:off x="6298363" y="790458"/>
            <a:ext cx="11528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u="sng" dirty="0">
                <a:solidFill>
                  <a:srgbClr val="333333"/>
                </a:solidFill>
              </a:rPr>
              <a:t>Post-2009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A9F781-091B-7D4C-B0E2-FC2F25F59DD3}"/>
              </a:ext>
            </a:extLst>
          </p:cNvPr>
          <p:cNvSpPr/>
          <p:nvPr/>
        </p:nvSpPr>
        <p:spPr>
          <a:xfrm>
            <a:off x="1070126" y="285026"/>
            <a:ext cx="42883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250" b="1" kern="0" baseline="0" dirty="0">
                <a:solidFill>
                  <a:schemeClr val="tx1"/>
                </a:solidFill>
                <a:latin typeface="+mj-lt"/>
              </a:rPr>
              <a:t>Correlation Pre and Post 2009</a:t>
            </a:r>
          </a:p>
        </p:txBody>
      </p:sp>
    </p:spTree>
    <p:extLst>
      <p:ext uri="{BB962C8B-B14F-4D97-AF65-F5344CB8AC3E}">
        <p14:creationId xmlns:p14="http://schemas.microsoft.com/office/powerpoint/2010/main" val="374783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71773" y="2252066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sz="2800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EEB03-F889-D84C-AA5A-65C2169FBCC3}"/>
              </a:ext>
            </a:extLst>
          </p:cNvPr>
          <p:cNvSpPr/>
          <p:nvPr/>
        </p:nvSpPr>
        <p:spPr>
          <a:xfrm>
            <a:off x="1553373" y="4507098"/>
            <a:ext cx="1409360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Passage Global Capital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18DB6-DC16-C341-B379-8CEC51E05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210" y="1285292"/>
            <a:ext cx="5414425" cy="32218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7E900A-6BC9-224A-8BF3-25737B3AC176}"/>
              </a:ext>
            </a:extLst>
          </p:cNvPr>
          <p:cNvSpPr/>
          <p:nvPr/>
        </p:nvSpPr>
        <p:spPr>
          <a:xfrm>
            <a:off x="1553373" y="401288"/>
            <a:ext cx="492955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250" b="1" kern="0" baseline="0" dirty="0">
                <a:solidFill>
                  <a:srgbClr val="005695"/>
                </a:solidFill>
              </a:rPr>
              <a:t>Black Swan Events – Left Tail Risk</a:t>
            </a:r>
          </a:p>
        </p:txBody>
      </p:sp>
    </p:spTree>
    <p:extLst>
      <p:ext uri="{BB962C8B-B14F-4D97-AF65-F5344CB8AC3E}">
        <p14:creationId xmlns:p14="http://schemas.microsoft.com/office/powerpoint/2010/main" val="255181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6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7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8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18133</TotalTime>
  <Words>181</Words>
  <Application>Microsoft Macintosh PowerPoint</Application>
  <PresentationFormat>On-screen Show (16:9)</PresentationFormat>
  <Paragraphs>37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MS PGothic</vt:lpstr>
      <vt:lpstr>Arial</vt:lpstr>
      <vt:lpstr>Wingdings</vt:lpstr>
      <vt:lpstr>1_Sample (02)</vt:lpstr>
      <vt:lpstr>2_Sample (02)</vt:lpstr>
      <vt:lpstr>3_Sample (02)</vt:lpstr>
      <vt:lpstr>4_Sample (02)</vt:lpstr>
      <vt:lpstr>5_Sample (02)</vt:lpstr>
      <vt:lpstr>6_Sample (02)</vt:lpstr>
      <vt:lpstr>7_Sample (02)</vt:lpstr>
      <vt:lpstr>8_Sample (02)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based on NEW palette of Dynamic Funds colours</dc:title>
  <dc:creator>Joanne Abbawi</dc:creator>
  <cp:lastModifiedBy>Microsoft Office User</cp:lastModifiedBy>
  <cp:revision>1442</cp:revision>
  <cp:lastPrinted>2020-03-13T17:08:53Z</cp:lastPrinted>
  <dcterms:created xsi:type="dcterms:W3CDTF">2009-12-08T15:53:37Z</dcterms:created>
  <dcterms:modified xsi:type="dcterms:W3CDTF">2021-10-07T01:03:44Z</dcterms:modified>
</cp:coreProperties>
</file>